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F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557" autoAdjust="0"/>
    <p:restoredTop sz="94660"/>
  </p:normalViewPr>
  <p:slideViewPr>
    <p:cSldViewPr snapToGrid="0">
      <p:cViewPr>
        <p:scale>
          <a:sx n="75" d="100"/>
          <a:sy n="75" d="100"/>
        </p:scale>
        <p:origin x="-62" y="3269"/>
      </p:cViewPr>
      <p:guideLst>
        <p:guide orient="horz" pos="10204"/>
        <p:guide pos="6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9D09-8266-8D43-9A4F-861B4950370C}" type="datetimeFigureOut">
              <a:rPr lang="es-ES_tradnl" smtClean="0"/>
              <a:t>12/03/2026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0BD05-DD03-674F-9C24-EC4F2222E63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3242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459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980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17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441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01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730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578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195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500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881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949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BE5A1-9E8F-41A9-8583-8A99858AD21A}" type="datetimeFigureOut">
              <a:rPr lang="es-MX" smtClean="0"/>
              <a:t>12/03/2026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FDB62-0C39-47B4-9131-D62D42039B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189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004CE215-2269-891A-BFAB-E371405D2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330" y="3844970"/>
            <a:ext cx="21599525" cy="882614"/>
          </a:xfrm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wrap="square">
            <a:spAutoFit/>
          </a:bodyPr>
          <a:lstStyle/>
          <a:p>
            <a:r>
              <a:rPr lang="es-CL" sz="570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entury Gothic" panose="020B0502020202020204" pitchFamily="34" charset="0"/>
              </a:rPr>
              <a:t>Título del póster</a:t>
            </a:r>
            <a:endParaRPr lang="es-ES" sz="5706" b="1" i="1" dirty="0">
              <a:latin typeface="Century Gothic" panose="020B0502020202020204" pitchFamily="34" charset="0"/>
            </a:endParaRPr>
          </a:p>
        </p:txBody>
      </p:sp>
      <p:sp>
        <p:nvSpPr>
          <p:cNvPr id="5" name="1 Título">
            <a:extLst>
              <a:ext uri="{FF2B5EF4-FFF2-40B4-BE49-F238E27FC236}">
                <a16:creationId xmlns:a16="http://schemas.microsoft.com/office/drawing/2014/main" xmlns="" id="{C43AF070-5152-3E0C-07B8-226A5E76F2C8}"/>
              </a:ext>
            </a:extLst>
          </p:cNvPr>
          <p:cNvSpPr txBox="1">
            <a:spLocks/>
          </p:cNvSpPr>
          <p:nvPr/>
        </p:nvSpPr>
        <p:spPr>
          <a:xfrm>
            <a:off x="-7338" y="5048541"/>
            <a:ext cx="21599524" cy="739856"/>
          </a:xfrm>
          <a:prstGeom prst="rect">
            <a:avLst/>
          </a:prstGeom>
        </p:spPr>
        <p:txBody>
          <a:bodyPr vert="horz" wrap="square" lIns="297916" tIns="148958" rIns="297916" bIns="148958" rtlCol="0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2853" i="1" dirty="0">
                <a:latin typeface="Century Gothic" panose="020B0502020202020204" pitchFamily="34" charset="0"/>
                <a:ea typeface="+mj-ea"/>
                <a:cs typeface="+mj-cs"/>
              </a:rPr>
              <a:t>Nombre1*  Apellidos1, Nombre2 Apellidos2, Nombre3 Apellidos3 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xmlns="" id="{B2B391A5-7D0A-A428-3E5C-D96D94437320}"/>
              </a:ext>
            </a:extLst>
          </p:cNvPr>
          <p:cNvSpPr/>
          <p:nvPr/>
        </p:nvSpPr>
        <p:spPr>
          <a:xfrm>
            <a:off x="157330" y="5937484"/>
            <a:ext cx="21599525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375350"/>
            <a:r>
              <a:rPr lang="es-MX" sz="2140" dirty="0">
                <a:latin typeface="Century Gothic" panose="020B0502020202020204" pitchFamily="34" charset="0"/>
              </a:rPr>
              <a:t>Institución 1, Dirección, Estado, País. C.P. 50000 &lt;&lt; Direcciones &gt;&gt;</a:t>
            </a:r>
          </a:p>
          <a:p>
            <a:pPr algn="ctr" defTabSz="3375350"/>
            <a:r>
              <a:rPr lang="es-MX" sz="2140" dirty="0">
                <a:latin typeface="Century Gothic" panose="020B0502020202020204" pitchFamily="34" charset="0"/>
              </a:rPr>
              <a:t>Tel. 0000000000, e-mail: cuenta@gmal.com &lt;&lt; correo autor de correspondencia&gt;&gt;</a:t>
            </a:r>
          </a:p>
          <a:p>
            <a:pPr algn="ctr" defTabSz="3375350"/>
            <a:r>
              <a:rPr lang="es-CL" sz="2140" dirty="0">
                <a:latin typeface="Century Gothic" panose="020B0502020202020204" pitchFamily="34" charset="0"/>
              </a:rPr>
              <a:t>*e-mail autor principal</a:t>
            </a:r>
            <a:endParaRPr lang="es-ES" sz="2140" dirty="0">
              <a:latin typeface="Century Gothic" panose="020B0502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A0143AD7-C5B2-CF00-ED1F-991F0697B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6011"/>
            <a:ext cx="131793" cy="73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5227" tIns="32613" rIns="65227" bIns="32613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Y" sz="4321">
              <a:latin typeface="Century Gothic" panose="020B0502020202020204" pitchFamily="34" charset="0"/>
            </a:endParaRPr>
          </a:p>
        </p:txBody>
      </p:sp>
      <p:sp>
        <p:nvSpPr>
          <p:cNvPr id="8" name="4 CuadroTexto">
            <a:extLst>
              <a:ext uri="{FF2B5EF4-FFF2-40B4-BE49-F238E27FC236}">
                <a16:creationId xmlns:a16="http://schemas.microsoft.com/office/drawing/2014/main" xmlns="" id="{40E4FE9C-1BE0-3741-D843-F7E3AC8B42A3}"/>
              </a:ext>
            </a:extLst>
          </p:cNvPr>
          <p:cNvSpPr txBox="1"/>
          <p:nvPr/>
        </p:nvSpPr>
        <p:spPr>
          <a:xfrm>
            <a:off x="1919162" y="9336260"/>
            <a:ext cx="821295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1. Introducción</a:t>
            </a:r>
          </a:p>
        </p:txBody>
      </p:sp>
      <p:sp>
        <p:nvSpPr>
          <p:cNvPr id="11" name="7 CuadroTexto">
            <a:extLst>
              <a:ext uri="{FF2B5EF4-FFF2-40B4-BE49-F238E27FC236}">
                <a16:creationId xmlns:a16="http://schemas.microsoft.com/office/drawing/2014/main" xmlns="" id="{0FE6D3AA-8459-C78C-F222-351FE04C2899}"/>
              </a:ext>
            </a:extLst>
          </p:cNvPr>
          <p:cNvSpPr txBox="1"/>
          <p:nvPr/>
        </p:nvSpPr>
        <p:spPr>
          <a:xfrm>
            <a:off x="1920621" y="14410035"/>
            <a:ext cx="8394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s-ES" sz="3200" b="1" dirty="0">
                <a:latin typeface="Century Gothic" panose="020B0502020202020204" pitchFamily="34" charset="0"/>
              </a:rPr>
              <a:t>2. Objetivo</a:t>
            </a:r>
          </a:p>
        </p:txBody>
      </p:sp>
      <p:sp>
        <p:nvSpPr>
          <p:cNvPr id="20" name="13 CuadroTexto">
            <a:extLst>
              <a:ext uri="{FF2B5EF4-FFF2-40B4-BE49-F238E27FC236}">
                <a16:creationId xmlns:a16="http://schemas.microsoft.com/office/drawing/2014/main" xmlns="" id="{0A6891A3-B9BB-1BD1-D9FA-EB3D9B99DDD8}"/>
              </a:ext>
            </a:extLst>
          </p:cNvPr>
          <p:cNvSpPr txBox="1"/>
          <p:nvPr/>
        </p:nvSpPr>
        <p:spPr>
          <a:xfrm>
            <a:off x="11344787" y="9336260"/>
            <a:ext cx="7485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4. Resultados</a:t>
            </a:r>
          </a:p>
        </p:txBody>
      </p:sp>
      <p:sp>
        <p:nvSpPr>
          <p:cNvPr id="21" name="24 CuadroTexto">
            <a:extLst>
              <a:ext uri="{FF2B5EF4-FFF2-40B4-BE49-F238E27FC236}">
                <a16:creationId xmlns:a16="http://schemas.microsoft.com/office/drawing/2014/main" xmlns="" id="{D4B5F7E7-24CB-33C4-33D3-60E947DEA4CB}"/>
              </a:ext>
            </a:extLst>
          </p:cNvPr>
          <p:cNvSpPr txBox="1"/>
          <p:nvPr/>
        </p:nvSpPr>
        <p:spPr>
          <a:xfrm>
            <a:off x="11598131" y="21479691"/>
            <a:ext cx="7485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5. Conclusiones</a:t>
            </a:r>
          </a:p>
        </p:txBody>
      </p:sp>
      <p:sp>
        <p:nvSpPr>
          <p:cNvPr id="29" name="5 Rectángulo">
            <a:extLst>
              <a:ext uri="{FF2B5EF4-FFF2-40B4-BE49-F238E27FC236}">
                <a16:creationId xmlns:a16="http://schemas.microsoft.com/office/drawing/2014/main" xmlns="" id="{62FFD143-9B72-684A-CDDA-B6A25DE2D680}"/>
              </a:ext>
            </a:extLst>
          </p:cNvPr>
          <p:cNvSpPr/>
          <p:nvPr/>
        </p:nvSpPr>
        <p:spPr>
          <a:xfrm>
            <a:off x="2022010" y="15016604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30" name="5 Rectángulo">
            <a:extLst>
              <a:ext uri="{FF2B5EF4-FFF2-40B4-BE49-F238E27FC236}">
                <a16:creationId xmlns:a16="http://schemas.microsoft.com/office/drawing/2014/main" xmlns="" id="{BDF1CB7D-F964-1199-6450-6345BB3E5CED}"/>
              </a:ext>
            </a:extLst>
          </p:cNvPr>
          <p:cNvSpPr/>
          <p:nvPr/>
        </p:nvSpPr>
        <p:spPr>
          <a:xfrm>
            <a:off x="11406825" y="9857484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31" name="5 Rectángulo">
            <a:extLst>
              <a:ext uri="{FF2B5EF4-FFF2-40B4-BE49-F238E27FC236}">
                <a16:creationId xmlns:a16="http://schemas.microsoft.com/office/drawing/2014/main" xmlns="" id="{6AF4747B-92AC-FF44-4364-C58906C77754}"/>
              </a:ext>
            </a:extLst>
          </p:cNvPr>
          <p:cNvSpPr/>
          <p:nvPr/>
        </p:nvSpPr>
        <p:spPr>
          <a:xfrm>
            <a:off x="11621593" y="22228111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AC6B6B70-615E-E1C0-65FE-B452FFFFC6C5}"/>
              </a:ext>
            </a:extLst>
          </p:cNvPr>
          <p:cNvSpPr/>
          <p:nvPr/>
        </p:nvSpPr>
        <p:spPr>
          <a:xfrm>
            <a:off x="18792775" y="1488401"/>
            <a:ext cx="1529127" cy="1139412"/>
          </a:xfrm>
          <a:prstGeom prst="rect">
            <a:avLst/>
          </a:prstGeom>
          <a:solidFill>
            <a:srgbClr val="A5A5A5"/>
          </a:solidFill>
          <a:ln w="12700" cap="flat" cmpd="sng" algn="ctr">
            <a:solidFill>
              <a:srgbClr val="A5A5A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</a:rPr>
              <a:t>Logo propio</a:t>
            </a:r>
          </a:p>
        </p:txBody>
      </p:sp>
      <p:sp>
        <p:nvSpPr>
          <p:cNvPr id="33" name="24 CuadroTexto">
            <a:extLst>
              <a:ext uri="{FF2B5EF4-FFF2-40B4-BE49-F238E27FC236}">
                <a16:creationId xmlns:a16="http://schemas.microsoft.com/office/drawing/2014/main" xmlns="" id="{8FB5C1B5-B317-386E-EBC5-10B246B7DB99}"/>
              </a:ext>
            </a:extLst>
          </p:cNvPr>
          <p:cNvSpPr txBox="1"/>
          <p:nvPr/>
        </p:nvSpPr>
        <p:spPr>
          <a:xfrm>
            <a:off x="11559378" y="24543169"/>
            <a:ext cx="7485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Referencias APA 7ª. edición</a:t>
            </a:r>
            <a:endParaRPr lang="es-ES" sz="3200" b="1" dirty="0">
              <a:solidFill>
                <a:srgbClr val="FF000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34" name="24 CuadroTexto">
            <a:extLst>
              <a:ext uri="{FF2B5EF4-FFF2-40B4-BE49-F238E27FC236}">
                <a16:creationId xmlns:a16="http://schemas.microsoft.com/office/drawing/2014/main" xmlns="" id="{AD4A7976-4377-1968-D07A-BE3F4D50D1A2}"/>
              </a:ext>
            </a:extLst>
          </p:cNvPr>
          <p:cNvSpPr txBox="1"/>
          <p:nvPr/>
        </p:nvSpPr>
        <p:spPr>
          <a:xfrm>
            <a:off x="11555938" y="26498529"/>
            <a:ext cx="7485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Agradecimientos (opcional)</a:t>
            </a:r>
            <a:endParaRPr lang="es-ES" sz="3200" b="1" dirty="0">
              <a:solidFill>
                <a:srgbClr val="FF000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35" name="5 Rectángulo">
            <a:extLst>
              <a:ext uri="{FF2B5EF4-FFF2-40B4-BE49-F238E27FC236}">
                <a16:creationId xmlns:a16="http://schemas.microsoft.com/office/drawing/2014/main" xmlns="" id="{0FD20A2B-49D6-7D42-2A5F-DB1013F9001A}"/>
              </a:ext>
            </a:extLst>
          </p:cNvPr>
          <p:cNvSpPr/>
          <p:nvPr/>
        </p:nvSpPr>
        <p:spPr>
          <a:xfrm>
            <a:off x="11599232" y="25237734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36" name="5 Rectángulo">
            <a:extLst>
              <a:ext uri="{FF2B5EF4-FFF2-40B4-BE49-F238E27FC236}">
                <a16:creationId xmlns:a16="http://schemas.microsoft.com/office/drawing/2014/main" xmlns="" id="{30FDFA9B-058A-0895-700F-9B594BC60BDE}"/>
              </a:ext>
            </a:extLst>
          </p:cNvPr>
          <p:cNvSpPr/>
          <p:nvPr/>
        </p:nvSpPr>
        <p:spPr>
          <a:xfrm>
            <a:off x="11663858" y="27109942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39" name="7 CuadroTexto">
            <a:extLst>
              <a:ext uri="{FF2B5EF4-FFF2-40B4-BE49-F238E27FC236}">
                <a16:creationId xmlns:a16="http://schemas.microsoft.com/office/drawing/2014/main" xmlns="" id="{504AF616-9DC3-E1EE-21C6-DF74E7223C29}"/>
              </a:ext>
            </a:extLst>
          </p:cNvPr>
          <p:cNvSpPr txBox="1"/>
          <p:nvPr/>
        </p:nvSpPr>
        <p:spPr>
          <a:xfrm>
            <a:off x="1828292" y="17418079"/>
            <a:ext cx="8394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s-ES" sz="3200" b="1" dirty="0">
                <a:latin typeface="Century Gothic" panose="020B0502020202020204" pitchFamily="34" charset="0"/>
              </a:rPr>
              <a:t>3. Metodología</a:t>
            </a:r>
          </a:p>
        </p:txBody>
      </p:sp>
      <p:sp>
        <p:nvSpPr>
          <p:cNvPr id="40" name="5 Rectángulo">
            <a:extLst>
              <a:ext uri="{FF2B5EF4-FFF2-40B4-BE49-F238E27FC236}">
                <a16:creationId xmlns:a16="http://schemas.microsoft.com/office/drawing/2014/main" xmlns="" id="{D06F9375-9ECE-8707-9CE1-C2B08096F037}"/>
              </a:ext>
            </a:extLst>
          </p:cNvPr>
          <p:cNvSpPr/>
          <p:nvPr/>
        </p:nvSpPr>
        <p:spPr>
          <a:xfrm>
            <a:off x="2041781" y="17967936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sp>
        <p:nvSpPr>
          <p:cNvPr id="41" name="5 Rectángulo">
            <a:extLst>
              <a:ext uri="{FF2B5EF4-FFF2-40B4-BE49-F238E27FC236}">
                <a16:creationId xmlns:a16="http://schemas.microsoft.com/office/drawing/2014/main" xmlns="" id="{344B54E0-4FF9-67D6-58DF-A257CD2CBA9E}"/>
              </a:ext>
            </a:extLst>
          </p:cNvPr>
          <p:cNvSpPr/>
          <p:nvPr/>
        </p:nvSpPr>
        <p:spPr>
          <a:xfrm>
            <a:off x="2022010" y="9947103"/>
            <a:ext cx="8273538" cy="34918"/>
          </a:xfrm>
          <a:prstGeom prst="rect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>
              <a:latin typeface="Century Gothic" panose="020B0502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9F00479E-4017-4333-B7C0-6005A00AC2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627" t="4268" r="2626" b="18933"/>
          <a:stretch>
            <a:fillRect/>
          </a:stretch>
        </p:blipFill>
        <p:spPr bwMode="auto">
          <a:xfrm>
            <a:off x="1024386" y="1397214"/>
            <a:ext cx="5093584" cy="11417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C989DC8A-39AA-0E44-F5F8-FBF4BFEF0644}"/>
              </a:ext>
            </a:extLst>
          </p:cNvPr>
          <p:cNvCxnSpPr/>
          <p:nvPr/>
        </p:nvCxnSpPr>
        <p:spPr>
          <a:xfrm>
            <a:off x="157330" y="31098898"/>
            <a:ext cx="21206379" cy="18466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3DD47897-A5F8-C572-8E8E-948F0445ACEF}"/>
              </a:ext>
            </a:extLst>
          </p:cNvPr>
          <p:cNvSpPr txBox="1"/>
          <p:nvPr/>
        </p:nvSpPr>
        <p:spPr>
          <a:xfrm>
            <a:off x="8251632" y="31341532"/>
            <a:ext cx="6186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          13° Nacional de Expertos en Residuos Sólidos</a:t>
            </a:r>
            <a:endParaRPr lang="es-MX" dirty="0"/>
          </a:p>
          <a:p>
            <a:r>
              <a:rPr lang="es-ES" dirty="0"/>
              <a:t>Economía circular como estrategia de valorización de residuos	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  <a:p>
            <a:endParaRPr lang="es-ES_tradn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42CDD829-F8D1-D97E-ABC1-8EA484311305}"/>
              </a:ext>
            </a:extLst>
          </p:cNvPr>
          <p:cNvSpPr txBox="1"/>
          <p:nvPr/>
        </p:nvSpPr>
        <p:spPr>
          <a:xfrm>
            <a:off x="3829050" y="7121527"/>
            <a:ext cx="135731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dirty="0"/>
              <a:t>Instrucciones: el texto que se agregue a cada sección debe capturase utilizando un cuadro de texto, para que la información quede alineada y justificada, el ancho de dicho cuadro de texto se recomienda que sea igual a  la longitud de la línea verde que aparece debajo de cada subtítulo de sección. El tipo de letra deberá ser </a:t>
            </a:r>
            <a:r>
              <a:rPr lang="es-ES_tradnl" dirty="0" err="1"/>
              <a:t>calibri</a:t>
            </a:r>
            <a:r>
              <a:rPr lang="es-ES_tradnl" dirty="0"/>
              <a:t> en 18 pt y el interlineado sencillo. Sangría antes del texto 0 cm, espaciado antes y después 0 pt. Estos ajustes pueden realizarse seleccionando el menú de formato y después de párrafo de </a:t>
            </a:r>
            <a:r>
              <a:rPr lang="es-ES_tradnl" dirty="0" err="1"/>
              <a:t>power</a:t>
            </a:r>
            <a:r>
              <a:rPr lang="es-ES_tradnl" dirty="0"/>
              <a:t> </a:t>
            </a:r>
            <a:r>
              <a:rPr lang="es-ES_tradnl" dirty="0" err="1"/>
              <a:t>point</a:t>
            </a:r>
            <a:r>
              <a:rPr lang="es-ES_tradnl" dirty="0"/>
              <a:t>. La extensión de cada apartado queda a criterio de los autores, sin dejar espacio entre los diferentes apartados.</a:t>
            </a:r>
          </a:p>
        </p:txBody>
      </p:sp>
    </p:spTree>
    <p:extLst>
      <p:ext uri="{BB962C8B-B14F-4D97-AF65-F5344CB8AC3E}">
        <p14:creationId xmlns:p14="http://schemas.microsoft.com/office/powerpoint/2010/main" val="3508273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208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Título del póster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póster</dc:title>
  <dc:creator>VENEGAS SAHAGUN, BEATRIZ ADRIANA</dc:creator>
  <cp:lastModifiedBy>consuelo manon</cp:lastModifiedBy>
  <cp:revision>5</cp:revision>
  <dcterms:created xsi:type="dcterms:W3CDTF">2024-01-29T17:33:21Z</dcterms:created>
  <dcterms:modified xsi:type="dcterms:W3CDTF">2026-03-12T20:21:54Z</dcterms:modified>
</cp:coreProperties>
</file>